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80" r:id="rId6"/>
    <p:sldId id="260" r:id="rId7"/>
    <p:sldId id="279" r:id="rId8"/>
    <p:sldId id="261" r:id="rId9"/>
    <p:sldId id="262" r:id="rId10"/>
    <p:sldId id="270" r:id="rId11"/>
    <p:sldId id="271" r:id="rId12"/>
    <p:sldId id="263" r:id="rId13"/>
    <p:sldId id="272" r:id="rId14"/>
    <p:sldId id="273" r:id="rId15"/>
    <p:sldId id="274" r:id="rId16"/>
    <p:sldId id="264" r:id="rId17"/>
    <p:sldId id="275" r:id="rId18"/>
    <p:sldId id="276" r:id="rId19"/>
    <p:sldId id="277" r:id="rId20"/>
    <p:sldId id="265" r:id="rId21"/>
    <p:sldId id="266" r:id="rId22"/>
    <p:sldId id="267" r:id="rId23"/>
    <p:sldId id="278" r:id="rId24"/>
    <p:sldId id="28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6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97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0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9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2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4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79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54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6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0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C59D5-AC0D-47AA-B613-F8A2717187AE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46F135-632A-4B71-8209-3352C48C9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1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76200" y="0"/>
            <a:ext cx="9372600" cy="6858000"/>
          </a:xfrm>
          <a:prstGeom prst="rect">
            <a:avLst/>
          </a:prstGeom>
          <a:solidFill>
            <a:srgbClr val="FEF2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\\ARHIVA\Klett-Arhiva\02_marketing\2013 MARKETING\Prezentacije\PREZENTACIJA - zadaci za strucnu tribunu 2014-15\Materijal za strucne tribine PPT\images\header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3726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Gejsher.GEISHA-PC\Desktop\logo klett.t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04800"/>
            <a:ext cx="9461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2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1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2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3"/>
          <p:cNvSpPr/>
          <p:nvPr/>
        </p:nvSpPr>
        <p:spPr>
          <a:xfrm>
            <a:off x="-1260648" y="1592413"/>
            <a:ext cx="11665296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-232626" y="2199316"/>
            <a:ext cx="2788402" cy="3317916"/>
            <a:chOff x="232688" y="3428999"/>
            <a:chExt cx="2788402" cy="331791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0590" y="3428999"/>
              <a:ext cx="1890500" cy="2487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8946" y="3789039"/>
              <a:ext cx="1890500" cy="2487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E:\+WORK\Srpski prezentacija 2012\Slide 01\citanka-5-nova-3d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688" y="4259414"/>
              <a:ext cx="1890501" cy="2487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2123728" y="1772816"/>
            <a:ext cx="2899151" cy="3270792"/>
            <a:chOff x="1384817" y="836712"/>
            <a:chExt cx="2899151" cy="327079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93468" y="836712"/>
              <a:ext cx="1890500" cy="24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88873" y="1196752"/>
              <a:ext cx="1890500" cy="24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E:\+WORK\Srpski prezentacija 2012\Slide 01\citanka-6-nova-3d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4817" y="1620003"/>
              <a:ext cx="1890501" cy="2487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4509625" y="2132856"/>
            <a:ext cx="2870687" cy="3390825"/>
            <a:chOff x="3292032" y="3677804"/>
            <a:chExt cx="2870687" cy="3390825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272219" y="3677804"/>
              <a:ext cx="1890500" cy="24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61620" y="4109852"/>
              <a:ext cx="1890500" cy="24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E:\+WORK\Srpski prezentacija 2012\Slide 01\citanka-7-nova-3d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32" y="4581128"/>
              <a:ext cx="1890501" cy="2487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5"/>
          <p:cNvGrpSpPr/>
          <p:nvPr/>
        </p:nvGrpSpPr>
        <p:grpSpPr>
          <a:xfrm>
            <a:off x="6228184" y="3423305"/>
            <a:ext cx="2945775" cy="3390071"/>
            <a:chOff x="5892989" y="1733588"/>
            <a:chExt cx="2945775" cy="3390071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48264" y="1733588"/>
              <a:ext cx="1890500" cy="24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53908" y="2165636"/>
              <a:ext cx="1890500" cy="24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E:\+WORK\Srpski prezentacija 2012\Slide 01\citanka-8-nova-3d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2989" y="2636158"/>
              <a:ext cx="1890501" cy="2487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641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/>
          <p:cNvSpPr/>
          <p:nvPr/>
        </p:nvSpPr>
        <p:spPr>
          <a:xfrm>
            <a:off x="533400" y="144839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7883" y="692696"/>
            <a:ext cx="8858613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Савремена методичка апаратура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1026" name="Picture 2" descr="\\ARHIVA\Klett-Arhiva\02_marketing\2013 MARKETING\Prezentacije\Images\Srpski\Citanka-5_NOVI-UDZBENIK_knjizni-blok-1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4848"/>
            <a:ext cx="7806845" cy="439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ARHIVA\Klett-Arhiva\02_marketing\2013 MARKETING\Prezentacije\Images\Srpski\Citanka-5_NOVI-UDZBENIK_knjizni-blok-15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71923"/>
            <a:ext cx="7806845" cy="30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ARHIVA\Klett-Arhiva\02_marketing\2013 MARKETING\Prezentacije\Images\5razr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9542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30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144839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7883" y="692696"/>
            <a:ext cx="8858613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Трагом речи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600" dirty="0" smtClean="0"/>
              <a:t>Г</a:t>
            </a:r>
            <a:r>
              <a:rPr lang="en-US" sz="2600" dirty="0" err="1" smtClean="0"/>
              <a:t>радација</a:t>
            </a:r>
            <a:r>
              <a:rPr lang="en-US" sz="2600" dirty="0" smtClean="0"/>
              <a:t> </a:t>
            </a:r>
            <a:r>
              <a:rPr lang="en-US" sz="2600" dirty="0"/>
              <a:t>ПНЗ </a:t>
            </a:r>
            <a:r>
              <a:rPr lang="en-US" sz="2600" dirty="0" err="1"/>
              <a:t>по</a:t>
            </a:r>
            <a:r>
              <a:rPr lang="en-US" sz="2600" dirty="0"/>
              <a:t> </a:t>
            </a:r>
            <a:r>
              <a:rPr lang="en-US" sz="2600" dirty="0" err="1"/>
              <a:t>нивоима</a:t>
            </a:r>
            <a:r>
              <a:rPr lang="en-US" sz="2600" dirty="0"/>
              <a:t> </a:t>
            </a:r>
            <a:r>
              <a:rPr lang="en-US" sz="2600" dirty="0" err="1"/>
              <a:t>тежине</a:t>
            </a:r>
            <a:r>
              <a:rPr lang="en-US" sz="2600" dirty="0"/>
              <a:t> и </a:t>
            </a:r>
            <a:r>
              <a:rPr lang="en-US" sz="2600" dirty="0" err="1" smtClean="0"/>
              <a:t>захтевности</a:t>
            </a:r>
            <a:endParaRPr lang="en-US" sz="2600" dirty="0"/>
          </a:p>
        </p:txBody>
      </p:sp>
      <p:pic>
        <p:nvPicPr>
          <p:cNvPr id="2050" name="Picture 2" descr="\\ARHIVA\Klett-Arhiva\02_marketing\2013 MARKETING\Prezentacije\Images\Srpski\Citanka-6_КОRAK_-knjizni-blok-15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031" y="2276872"/>
            <a:ext cx="6451938" cy="344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ARHIVA\Klett-Arhiva\02_marketing\2013 MARKETING\Prezentacije\Images\Srpski\Citanka-6_КОRAK_-knjizni-blok-19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031" y="2572183"/>
            <a:ext cx="6451938" cy="398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2" y="0"/>
            <a:ext cx="1162018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32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144839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7883" y="692696"/>
            <a:ext cx="8858613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Трагом речи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55576" y="1556792"/>
            <a:ext cx="7704856" cy="19728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усклађеност са елементима стандарда за основни, средњи и напредни ниво за завршетак основношколског образовања из предмета Српскијезик</a:t>
            </a:r>
          </a:p>
        </p:txBody>
      </p:sp>
      <p:pic>
        <p:nvPicPr>
          <p:cNvPr id="3075" name="Picture 3" descr="\\ARHIVA\Klett-Arhiva\02_marketing\2013 MARKETING\Prezentacije\Images\Srpski\CITANKA-7-knjizni-blok-17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415" y="2827193"/>
            <a:ext cx="6451937" cy="391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\\ARHIVA\Klett-Arhiva\02_marketing\2013 MARKETING\Prezentacije\Images\Srpski\CITANKA-7-knjizni-blok-6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415" y="2902465"/>
            <a:ext cx="6451937" cy="376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0"/>
            <a:ext cx="1175503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24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144839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7883" y="692696"/>
            <a:ext cx="8858613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Трагом речи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55576" y="1556792"/>
            <a:ext cx="7704856" cy="19728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усклађеност са елементима стандарда за основни, средњи и напредни ниво за завршетак основношколског образовања из предмета Српскијезик</a:t>
            </a:r>
          </a:p>
        </p:txBody>
      </p:sp>
      <p:pic>
        <p:nvPicPr>
          <p:cNvPr id="3076" name="Picture 4" descr="\\ARHIVA\Klett-Arhiva\02_marketing\2013 MARKETING\Prezentacije\Images\Srpski\Citanka-8_NOVI-UDZBENIK_knjizni-blok-1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923" y="2760458"/>
            <a:ext cx="5865397" cy="374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4708"/>
            <a:ext cx="1175503" cy="78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45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/>
        </p:nvSpPr>
        <p:spPr>
          <a:xfrm>
            <a:off x="533400" y="144839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7883" y="692696"/>
            <a:ext cx="8858613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Научна заснованост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4099" name="Picture 3" descr="\\ARHIVA\Klett-Arhiva\02_marketing\2013 MARKETING\Prezentacije\Images\Srpski\Citanka-5_NOVI-UDZBENIK_knjizni-blok-150-POJMOVNI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05" y="2039652"/>
            <a:ext cx="7097132" cy="385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ARHIVA\Klett-Arhiva\02_marketing\2013 MARKETING\Prezentacije\Images\Srpski\Citanka-5_NOVI-UDZBENIK_knjizni-blok-1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05" y="2249609"/>
            <a:ext cx="7097132" cy="343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ARHIVA\Klett-Arhiva\02_marketing\2013 MARKETING\Prezentacije\Images\5razr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9542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5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/>
        </p:nvSpPr>
        <p:spPr>
          <a:xfrm>
            <a:off x="533400" y="144839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7883" y="692696"/>
            <a:ext cx="8858613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Научна заснованост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4098" name="Picture 2" descr="\\ARHIVA\Klett-Arhiva\02_marketing\2013 MARKETING\Prezentacije\Images\Srpski\Citanka-6_КОRAK_-knjizni-blok-1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56792"/>
            <a:ext cx="4258278" cy="531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2" y="0"/>
            <a:ext cx="1162018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53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/>
        </p:nvSpPr>
        <p:spPr>
          <a:xfrm>
            <a:off x="533400" y="144839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Усклађеност објашњења са узрастом 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5122" name="Picture 2" descr="\\ARHIVA\Klett-Arhiva\02_marketing\2013 MARKETING\Prezentacije\Images\Srpski\CITANKA-7-knjizni-blok-1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681" y="2866266"/>
            <a:ext cx="5376615" cy="259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\\ARHIVA\Klett-Arhiva\02_marketing\2013 MARKETING\Prezentacije\Images\Srpski\CITANKA-7-knjizni-blok-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278" y="1556792"/>
            <a:ext cx="4731421" cy="521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ARHIVA\Klett-Arhiva\02_marketing\2013 MARKETING\Prezentacije\Images\Srpski\CITANKA-7-knjizni-blok-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99" y="1556792"/>
            <a:ext cx="4267379" cy="521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0"/>
            <a:ext cx="1175503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27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/>
        </p:nvSpPr>
        <p:spPr>
          <a:xfrm>
            <a:off x="533400" y="180843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језика и књижевности 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6146" name="Picture 2" descr="\\ARHIVA\Klett-Arhiva\02_marketing\2013 MARKETING\Prezentacije\Images\Srpski\Citanka-5_NOVI-UDZBENIK_knjizni-blok-1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17" y="3562053"/>
            <a:ext cx="7405099" cy="15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\\ARHIVA\Klett-Arhiva\02_marketing\2013 MARKETING\Prezentacije\Images\Srpski\Citanka-5_NOVI-UDZBENIK_knjizni-blok-3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17" y="3423207"/>
            <a:ext cx="7405099" cy="18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\\ARHIVA\Klett-Arhiva\02_marketing\2013 MARKETING\Prezentacije\Images\Srpski\Citanka-5_NOVI-UDZBENIK_knjizni-blok-144-PUTOKAZ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17" y="3336814"/>
            <a:ext cx="7405099" cy="203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ARHIVA\Klett-Arhiva\02_marketing\2013 MARKETING\Prezentacije\Images\5razr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9542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2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/>
        </p:nvSpPr>
        <p:spPr>
          <a:xfrm>
            <a:off x="533400" y="180843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језика и књижевности 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7170" name="Picture 2" descr="\\ARHIVA\Klett-Arhiva\02_marketing\2013 MARKETING\Prezentacije\Images\Srpski\Citanka-6_КОRAK_-knjizni-blok-19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2060848"/>
            <a:ext cx="7488832" cy="140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\\ARHIVA\Klett-Arhiva\02_marketing\2013 MARKETING\Prezentacije\Images\Srpski\Citanka-6_КОRAK_-knjizni-blok-1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3717032"/>
            <a:ext cx="7488832" cy="124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\\ARHIVA\Klett-Arhiva\02_marketing\2013 MARKETING\Prezentacije\Images\Srpski\Citanka-6_КОRAK_-knjizni-blok-158-PUTOKAZ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5185995"/>
            <a:ext cx="7488832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2" y="0"/>
            <a:ext cx="1162018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9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/>
        </p:nvSpPr>
        <p:spPr>
          <a:xfrm>
            <a:off x="533400" y="180843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језика и књижевности 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8194" name="Picture 2" descr="\\ARHIVA\Klett-Arhiva\02_marketing\2013 MARKETING\Prezentacije\Images\Srpski\CITANKA-7-knjizni-blok-15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05" y="1916832"/>
            <a:ext cx="6938953" cy="201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\\ARHIVA\Klett-Arhiva\02_marketing\2013 MARKETING\Prezentacije\Images\Srpski\CITANKA-7-knjizni-blok-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96" y="4068940"/>
            <a:ext cx="6942313" cy="94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\\ARHIVA\Klett-Arhiva\02_marketing\2013 MARKETING\Prezentacije\Images\Srpski\CITANKA-7-knjizni-blok-8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05" y="5157192"/>
            <a:ext cx="6938953" cy="149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0"/>
            <a:ext cx="1175503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77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књижевности и језичке културе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533400" y="180843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1" name="Picture 5" descr="\\ARHIVA\Klett-Arhiva\02_marketing\2013 MARKETING\Prezentacije\Images\Srpski\Citanka-5_NOVI-UDZBENIK_knjizni-blok-9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1" y="1916832"/>
            <a:ext cx="5865397" cy="480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\\ARHIVA\Klett-Arhiva\02_marketing\2013 MARKETING\Prezentacije\Images\Srpski\Citanka-5_NOVI-UDZBENIK_knjizni-blok-1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1" y="3588471"/>
            <a:ext cx="5865397" cy="146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\\ARHIVA\Klett-Arhiva\02_marketing\2013 MARKETING\Prezentacije\Images\Srpski\Citanka-5_NOVI-UDZBENIK_knjizni-blok-144-BELEZNIC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1" y="3556699"/>
            <a:ext cx="5865397" cy="152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ARHIVA\Klett-Arhiva\02_marketing\2013 MARKETING\Prezentacije\Images\5razr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9542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03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књижевности и језичке културе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533400" y="180843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\\ARHIVA\Klett-Arhiva\02_marketing\2013 MARKETING\Prezentacije\Images\Srpski\Citanka-6_КОRAK_-knjizni-blok-2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2811"/>
            <a:ext cx="7560840" cy="225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\\ARHIVA\Klett-Arhiva\02_marketing\2013 MARKETING\Prezentacije\Images\Srpski\Citanka-6_КОRAK_-knjizni-blok-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2936"/>
            <a:ext cx="7560840" cy="253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\\ARHIVA\Klett-Arhiva\02_marketing\2013 MARKETING\Prezentacije\Images\Srpski\Citanka-6_КОRAK_-knjizni-blok-16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36829"/>
            <a:ext cx="7560840" cy="156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\\ARHIVA\Klett-Arhiva\02_marketing\2013 MARKETING\Prezentacije\Images\Srpski\Citanka-6_КОRAK_-knjizni-blok-16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96954"/>
            <a:ext cx="7560840" cy="184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\\ARHIVA\Klett-Arhiva\02_marketing\2013 MARKETING\Prezentacije\Images\Srpski\Citanka-6_КОRAK_-knjizni-blok-17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22070"/>
            <a:ext cx="7560840" cy="119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2" y="0"/>
            <a:ext cx="1162018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20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књижевности и језичке културе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533400" y="180843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71" name="Picture 7" descr="\\ARHIVA\Klett-Arhiva\02_marketing\2013 MARKETING\Prezentacije\Images\Srpski\CITANKA-7-knjizni-blok-7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95" y="2708920"/>
            <a:ext cx="7583300" cy="291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\\ARHIVA\Klett-Arhiva\02_marketing\2013 MARKETING\Prezentacije\Images\Srpski\CITANKA-7-knjizni-blok-8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95" y="2885190"/>
            <a:ext cx="7583300" cy="256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\\ARHIVA\Klett-Arhiva\02_marketing\2013 MARKETING\Prezentacije\Images\Srpski\CITANKA-7-knjizni-blok-1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58" y="3445215"/>
            <a:ext cx="7586974" cy="144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\\ARHIVA\Klett-Arhiva\02_marketing\2013 MARKETING\Prezentacije\Images\Srpski\CITANKA-7-knjizni-blok-4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95" y="3294651"/>
            <a:ext cx="7583300" cy="174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\\ARHIVA\Klett-Arhiva\02_marketing\2013 MARKETING\Prezentacije\Images\Srpski\CITANKA-7-knjizni-blok-5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94651"/>
            <a:ext cx="7748554" cy="174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0"/>
            <a:ext cx="1175503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76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692696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књижевности и језичке културе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533400" y="1808437"/>
            <a:ext cx="8077200" cy="6373091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\\ARHIVA\Klett-Arhiva\02_marketing\2013 MARKETING\Prezentacije\Images\Srpski\Citanka-8_NOVI-UDZBENIK_knjizni-blok-3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42439"/>
            <a:ext cx="7462114" cy="177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4708"/>
            <a:ext cx="1175503" cy="78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8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764705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300"/>
              </a:lnSpc>
            </a:pPr>
            <a:r>
              <a:rPr lang="ru-RU" sz="38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језика, књижевности, језичке културе, културне историје, науке и других уметности</a:t>
            </a:r>
            <a:endParaRPr lang="en-US" sz="3800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533400" y="2132857"/>
            <a:ext cx="8077200" cy="5544616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2482446"/>
            <a:ext cx="3234864" cy="408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4496" y="2482446"/>
            <a:ext cx="3234864" cy="408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6" name="Picture 2" descr="\\ARHIVA\Klett-Arhiva\02_marketing\2013 MARKETING\Prezentacije\Images\5razr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9542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17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764705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300"/>
              </a:lnSpc>
            </a:pPr>
            <a:r>
              <a:rPr lang="ru-RU" sz="38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језика, књижевности, језичке културе, културне историје, науке и других уметности</a:t>
            </a:r>
            <a:endParaRPr lang="en-US" sz="3800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533400" y="2132857"/>
            <a:ext cx="8077200" cy="5544616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2482446"/>
            <a:ext cx="3234863" cy="408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4496" y="2482446"/>
            <a:ext cx="3234863" cy="408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2" y="0"/>
            <a:ext cx="1162018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5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764705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300"/>
              </a:lnSpc>
            </a:pPr>
            <a:r>
              <a:rPr lang="ru-RU" sz="38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језика, књижевности, језичке културе, културне историје, науке и других уметности</a:t>
            </a:r>
            <a:endParaRPr lang="en-US" sz="3800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533400" y="2132857"/>
            <a:ext cx="8077200" cy="5544616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2482446"/>
            <a:ext cx="3234863" cy="4089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4496" y="2482446"/>
            <a:ext cx="3234863" cy="4089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0"/>
            <a:ext cx="1175503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6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764705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300"/>
              </a:lnSpc>
            </a:pPr>
            <a:r>
              <a:rPr lang="ru-RU" sz="38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Тачке прожимања садржаја из језика, књижевности, језичке културе, културне историје, науке и других уметности</a:t>
            </a:r>
            <a:endParaRPr lang="en-US" sz="3800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533400" y="2132857"/>
            <a:ext cx="8077200" cy="5544616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2482446"/>
            <a:ext cx="3234862" cy="4089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4496" y="2482446"/>
            <a:ext cx="3234862" cy="4089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" y="4708"/>
            <a:ext cx="1175503" cy="78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06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764705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Развијање критичког мишљења </a:t>
            </a:r>
            <a:endParaRPr lang="en-US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533400" y="1412776"/>
            <a:ext cx="8077200" cy="6589115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\\ARHIVA\Klett-Arhiva\02_marketing\2013 MARKETING\Prezentacije\Images\Srpski\Citanka-5_NOVI-UDZBENIK_knjizni-blok-16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12514"/>
            <a:ext cx="7806845" cy="171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\\ARHIVA\Klett-Arhiva\02_marketing\2013 MARKETING\Prezentacije\Images\Srpski\Citanka-5_NOVI-UDZBENIK_knjizni-blok-4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45042"/>
            <a:ext cx="7806845" cy="165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\\ARHIVA\Klett-Arhiva\02_marketing\2013 MARKETING\Prezentacije\Images\Srpski\Citanka-5_NOVI-UDZBENIK_knjizni-blok-8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75894"/>
            <a:ext cx="7806845" cy="199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\\ARHIVA\Klett-Arhiva\02_marketing\2013 MARKETING\Prezentacije\Images\Srpski\Citanka-5_NOVI-UDZBENIK_knjizni-blok-8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11675"/>
            <a:ext cx="7806845" cy="191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\\ARHIVA\Klett-Arhiva\02_marketing\2013 MARKETING\Prezentacije\Images\Srpski\Citanka-5_NOVI-UDZBENIK_knjizni-blok-1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7806845" cy="255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\\ARHIVA\Klett-Arhiva\02_marketing\2013 MARKETING\Prezentacije\Images\5razr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9542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79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836713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sz="42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Неговање стваралачких активности</a:t>
            </a:r>
            <a:endParaRPr lang="en-US" sz="4200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533400" y="1412776"/>
            <a:ext cx="8077200" cy="6589115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9" name="Picture 3" descr="\\ARHIVA\Klett-Arhiva\02_marketing\2013 MARKETING\Prezentacije\Images\Srpski\Citanka-6_КОRAK_-knjizni-blok-1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51" y="2906316"/>
            <a:ext cx="7583299" cy="164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\\ARHIVA\Klett-Arhiva\02_marketing\2013 MARKETING\Prezentacije\Images\Srpski\Citanka-6_КОRAK_-knjizni-blok-14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4" y="2588662"/>
            <a:ext cx="7583299" cy="22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\\ARHIVA\Klett-Arhiva\02_marketing\2013 MARKETING\Prezentacije\Images\Srpski\Citanka-6_КОRAK_-knjizni-blok-1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51" y="2691486"/>
            <a:ext cx="7583299" cy="20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\\ARHIVA\Klett-Arhiva\02_marketing\2013 MARKETING\Prezentacije\Images\Srpski\Citanka-6_КОRAK_-knjizni-blok-17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4" y="2897136"/>
            <a:ext cx="7586972" cy="166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\\ARHIVA\Klett-Arhiva\02_marketing\2013 MARKETING\Prezentacije\Images\Srpski\Citanka-6_КОRAK_-knjizni-blok-18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4" y="2687814"/>
            <a:ext cx="7586972" cy="208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2" y="0"/>
            <a:ext cx="1162018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5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/>
          <p:cNvSpPr/>
          <p:nvPr/>
        </p:nvSpPr>
        <p:spPr>
          <a:xfrm>
            <a:off x="533400" y="1952453"/>
            <a:ext cx="8077200" cy="6589115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764704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sz="42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Садржај Методичке слагалице </a:t>
            </a:r>
            <a:r>
              <a:rPr lang="en-US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/>
            </a:r>
            <a:br>
              <a:rPr lang="en-US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</a:br>
            <a:r>
              <a:rPr lang="ru-RU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у </a:t>
            </a:r>
            <a:r>
              <a:rPr lang="ru-RU" sz="42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V </a:t>
            </a:r>
            <a:r>
              <a:rPr lang="ru-RU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разреду</a:t>
            </a:r>
            <a:endParaRPr lang="en-US" sz="4200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8" name="Picture 2" descr="\\ARHIVA\Klett-Arhiva\02_marketing\2013 MARKETING\Prezentacije\Images\5raz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9542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2276872"/>
            <a:ext cx="2924054" cy="40895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sp>
        <p:nvSpPr>
          <p:cNvPr id="12" name="TextBox 11"/>
          <p:cNvSpPr txBox="1"/>
          <p:nvPr/>
        </p:nvSpPr>
        <p:spPr>
          <a:xfrm>
            <a:off x="755576" y="2132856"/>
            <a:ext cx="41696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 </a:t>
            </a:r>
            <a:r>
              <a:rPr lang="sr-Cyrl-RS" sz="2400" b="1" dirty="0"/>
              <a:t>део: </a:t>
            </a:r>
            <a:r>
              <a:rPr lang="sr-Cyrl-RS" sz="2400" dirty="0" smtClean="0"/>
              <a:t>Планирање и припремање у настави српског језика и књижевности у петом разреду</a:t>
            </a:r>
          </a:p>
          <a:p>
            <a:endParaRPr lang="sr-Cyrl-RS" sz="2400" dirty="0" smtClean="0"/>
          </a:p>
          <a:p>
            <a:r>
              <a:rPr lang="sr-Latn-CS" sz="2400" b="1" dirty="0"/>
              <a:t>II</a:t>
            </a:r>
            <a:r>
              <a:rPr lang="sr-Cyrl-CS" sz="2400" b="1" dirty="0"/>
              <a:t> део: </a:t>
            </a:r>
            <a:r>
              <a:rPr lang="sr-Cyrl-RS" sz="2400" dirty="0" smtClean="0"/>
              <a:t>Функционално повезивање наставе српског језика и књижевности</a:t>
            </a:r>
          </a:p>
          <a:p>
            <a:endParaRPr lang="sr-Cyrl-RS" sz="2400" dirty="0" smtClean="0"/>
          </a:p>
          <a:p>
            <a:r>
              <a:rPr lang="en-US" sz="2400" b="1" dirty="0"/>
              <a:t>III </a:t>
            </a:r>
            <a:r>
              <a:rPr lang="sr-Cyrl-RS" sz="2400" b="1" dirty="0"/>
              <a:t>део: </a:t>
            </a:r>
            <a:r>
              <a:rPr lang="sr-Cyrl-RS" sz="2400" dirty="0"/>
              <a:t>Методички </a:t>
            </a:r>
            <a:r>
              <a:rPr lang="sr-Cyrl-RS" sz="2400" dirty="0" smtClean="0"/>
              <a:t>прилози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2636912"/>
            <a:ext cx="2924054" cy="4089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78096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/>
          <p:cNvSpPr/>
          <p:nvPr/>
        </p:nvSpPr>
        <p:spPr>
          <a:xfrm>
            <a:off x="533400" y="1952453"/>
            <a:ext cx="8077200" cy="6589115"/>
          </a:xfrm>
          <a:custGeom>
            <a:avLst/>
            <a:gdLst>
              <a:gd name="connsiteX0" fmla="*/ 0 w 8077200"/>
              <a:gd name="connsiteY0" fmla="*/ 1168423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1168423 h 7010400"/>
              <a:gd name="connsiteX0" fmla="*/ 0 w 8077200"/>
              <a:gd name="connsiteY0" fmla="*/ 806916 h 7010400"/>
              <a:gd name="connsiteX1" fmla="*/ 116842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6908777 w 8077200"/>
              <a:gd name="connsiteY2" fmla="*/ 0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77200 w 8077200"/>
              <a:gd name="connsiteY3" fmla="*/ 1168423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  <a:gd name="connsiteX0" fmla="*/ 0 w 8077200"/>
              <a:gd name="connsiteY0" fmla="*/ 806916 h 7010400"/>
              <a:gd name="connsiteX1" fmla="*/ 796283 w 8077200"/>
              <a:gd name="connsiteY1" fmla="*/ 0 h 7010400"/>
              <a:gd name="connsiteX2" fmla="*/ 7270284 w 8077200"/>
              <a:gd name="connsiteY2" fmla="*/ 31897 h 7010400"/>
              <a:gd name="connsiteX3" fmla="*/ 8066567 w 8077200"/>
              <a:gd name="connsiteY3" fmla="*/ 838814 h 7010400"/>
              <a:gd name="connsiteX4" fmla="*/ 8077200 w 8077200"/>
              <a:gd name="connsiteY4" fmla="*/ 5841977 h 7010400"/>
              <a:gd name="connsiteX5" fmla="*/ 6908777 w 8077200"/>
              <a:gd name="connsiteY5" fmla="*/ 7010400 h 7010400"/>
              <a:gd name="connsiteX6" fmla="*/ 1168423 w 8077200"/>
              <a:gd name="connsiteY6" fmla="*/ 7010400 h 7010400"/>
              <a:gd name="connsiteX7" fmla="*/ 0 w 8077200"/>
              <a:gd name="connsiteY7" fmla="*/ 5841977 h 7010400"/>
              <a:gd name="connsiteX8" fmla="*/ 0 w 8077200"/>
              <a:gd name="connsiteY8" fmla="*/ 806916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7200" h="7010400">
                <a:moveTo>
                  <a:pt x="0" y="806916"/>
                </a:moveTo>
                <a:cubicBezTo>
                  <a:pt x="0" y="161614"/>
                  <a:pt x="150981" y="0"/>
                  <a:pt x="796283" y="0"/>
                </a:cubicBezTo>
                <a:lnTo>
                  <a:pt x="7270284" y="31897"/>
                </a:lnTo>
                <a:cubicBezTo>
                  <a:pt x="7915586" y="31897"/>
                  <a:pt x="8066567" y="193512"/>
                  <a:pt x="8066567" y="838814"/>
                </a:cubicBezTo>
                <a:cubicBezTo>
                  <a:pt x="8070111" y="2506535"/>
                  <a:pt x="8073656" y="4174256"/>
                  <a:pt x="8077200" y="5841977"/>
                </a:cubicBezTo>
                <a:cubicBezTo>
                  <a:pt x="8077200" y="6487279"/>
                  <a:pt x="7554079" y="7010400"/>
                  <a:pt x="6908777" y="7010400"/>
                </a:cubicBezTo>
                <a:lnTo>
                  <a:pt x="1168423" y="7010400"/>
                </a:lnTo>
                <a:cubicBezTo>
                  <a:pt x="523121" y="7010400"/>
                  <a:pt x="0" y="6487279"/>
                  <a:pt x="0" y="5841977"/>
                </a:cubicBezTo>
                <a:lnTo>
                  <a:pt x="0" y="80691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69C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764704"/>
            <a:ext cx="9252519" cy="7200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sz="4200" b="1" dirty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Садржај Методичке слагалице </a:t>
            </a:r>
            <a:r>
              <a:rPr lang="en-US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/>
            </a:r>
            <a:br>
              <a:rPr lang="en-US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</a:br>
            <a:r>
              <a:rPr lang="ru-RU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у V</a:t>
            </a:r>
            <a:r>
              <a:rPr lang="en-US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I</a:t>
            </a:r>
            <a:r>
              <a:rPr lang="ru-RU" sz="4200" b="1" dirty="0" smtClean="0">
                <a:solidFill>
                  <a:srgbClr val="8F676A"/>
                </a:solidFill>
                <a:latin typeface="Minion Pro" pitchFamily="18" charset="0"/>
                <a:ea typeface="MingLiU" panose="02020509000000000000" pitchFamily="49" charset="-120"/>
              </a:rPr>
              <a:t> разреду</a:t>
            </a:r>
            <a:endParaRPr lang="en-US" sz="4200" dirty="0">
              <a:solidFill>
                <a:srgbClr val="8F676A"/>
              </a:solidFill>
              <a:latin typeface="Minion Pro" pitchFamily="18" charset="0"/>
              <a:ea typeface="MingLiU" panose="02020509000000000000" pitchFamily="49" charset="-12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2" y="0"/>
            <a:ext cx="1162018" cy="79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2204864"/>
            <a:ext cx="79928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 </a:t>
            </a:r>
            <a:r>
              <a:rPr lang="sr-Cyrl-RS" sz="2400" b="1" dirty="0"/>
              <a:t>део: </a:t>
            </a:r>
            <a:r>
              <a:rPr lang="sr-Cyrl-RS" sz="2400" dirty="0"/>
              <a:t>Настава српског језика и књижевности у </a:t>
            </a:r>
            <a:r>
              <a:rPr lang="en-US" sz="2400" dirty="0" smtClean="0"/>
              <a:t>V</a:t>
            </a:r>
            <a:r>
              <a:rPr lang="sr-Latn-CS" sz="2400" dirty="0"/>
              <a:t>I </a:t>
            </a:r>
            <a:r>
              <a:rPr lang="sr-Cyrl-RS" sz="2400" dirty="0" smtClean="0"/>
              <a:t>разреду</a:t>
            </a:r>
          </a:p>
          <a:p>
            <a:endParaRPr lang="sr-Cyrl-RS" sz="2400" dirty="0" smtClean="0"/>
          </a:p>
          <a:p>
            <a:r>
              <a:rPr lang="sr-Latn-CS" sz="2400" b="1" dirty="0"/>
              <a:t>II</a:t>
            </a:r>
            <a:r>
              <a:rPr lang="sr-Cyrl-CS" sz="2400" b="1" dirty="0"/>
              <a:t> део: </a:t>
            </a:r>
            <a:r>
              <a:rPr lang="sr-Cyrl-RS" sz="2400" dirty="0"/>
              <a:t>Стваралачке активности у настави </a:t>
            </a:r>
            <a:r>
              <a:rPr lang="sr-Cyrl-RS" sz="2400" dirty="0" smtClean="0"/>
              <a:t>српског </a:t>
            </a:r>
            <a:r>
              <a:rPr lang="sr-Cyrl-RS" sz="2400" dirty="0"/>
              <a:t>језика </a:t>
            </a: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>и књижевности</a:t>
            </a:r>
          </a:p>
          <a:p>
            <a:endParaRPr lang="sr-Cyrl-RS" sz="2400" dirty="0" smtClean="0"/>
          </a:p>
          <a:p>
            <a:r>
              <a:rPr lang="en-US" sz="2400" b="1" dirty="0"/>
              <a:t>III </a:t>
            </a:r>
            <a:r>
              <a:rPr lang="sr-Cyrl-RS" sz="2400" b="1" dirty="0"/>
              <a:t>део: </a:t>
            </a:r>
            <a:r>
              <a:rPr lang="sr-Cyrl-RS" sz="2400" dirty="0"/>
              <a:t>Методички </a:t>
            </a:r>
            <a:r>
              <a:rPr lang="sr-Cyrl-RS" sz="2400" dirty="0" smtClean="0"/>
              <a:t>прилози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81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2667000"/>
            <a:ext cx="868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sr-Cyrl-RS" sz="3200" b="1" dirty="0">
                <a:solidFill>
                  <a:srgbClr val="8F676A"/>
                </a:solidFill>
                <a:latin typeface="Minion Pro" pitchFamily="18" charset="0"/>
              </a:rPr>
              <a:t>ХВАЛА НА ПАЖЊИ!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85800" y="6562725"/>
            <a:ext cx="6400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67000" y="3197225"/>
            <a:ext cx="6705600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7"/>
          <p:cNvSpPr txBox="1">
            <a:spLocks noChangeArrowheads="1"/>
          </p:cNvSpPr>
          <p:nvPr/>
        </p:nvSpPr>
        <p:spPr bwMode="auto">
          <a:xfrm>
            <a:off x="2590800" y="3197225"/>
            <a:ext cx="1371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1400" b="1" dirty="0">
                <a:latin typeface="+mj-lt"/>
              </a:rPr>
              <a:t>www.klett.rs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685800" y="6275388"/>
            <a:ext cx="64008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sr-Cyrl-RS" sz="1100">
                <a:latin typeface="+mj-lt"/>
              </a:rPr>
              <a:t>Светозара Ћоровића 15/</a:t>
            </a:r>
            <a:r>
              <a:rPr lang="en-US" sz="1100">
                <a:latin typeface="+mj-lt"/>
              </a:rPr>
              <a:t>IV</a:t>
            </a:r>
            <a:r>
              <a:rPr lang="sr-Cyrl-RS" sz="1100">
                <a:latin typeface="+mj-lt"/>
              </a:rPr>
              <a:t>,</a:t>
            </a:r>
            <a:r>
              <a:rPr lang="en-US" sz="1100">
                <a:latin typeface="+mj-lt"/>
              </a:rPr>
              <a:t> </a:t>
            </a:r>
            <a:r>
              <a:rPr lang="sr-Cyrl-RS" sz="1100">
                <a:latin typeface="+mj-lt"/>
              </a:rPr>
              <a:t>Београд, тел: 011/3348-384, факс: 011/3348-385, </a:t>
            </a:r>
            <a:r>
              <a:rPr lang="en-US" sz="1100">
                <a:latin typeface="+mj-lt"/>
              </a:rPr>
              <a:t>office@klett.rs</a:t>
            </a:r>
            <a:r>
              <a:rPr lang="sr-Cyrl-RS" sz="1100">
                <a:latin typeface="+mj-lt"/>
              </a:rPr>
              <a:t>  </a:t>
            </a:r>
            <a:r>
              <a:rPr lang="en-US" sz="1100">
                <a:latin typeface="+mj-lt"/>
              </a:rPr>
              <a:t>www.klett.rs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934200" y="6086475"/>
            <a:ext cx="106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sr-Cyrl-RS" i="1" baseline="30000">
                <a:latin typeface="Times New Roman" pitchFamily="18" charset="0"/>
                <a:cs typeface="Times New Roman" pitchFamily="18" charset="0"/>
              </a:rPr>
              <a:t>Знање</a:t>
            </a:r>
          </a:p>
          <a:p>
            <a:pPr algn="r"/>
            <a:r>
              <a:rPr lang="sr-Cyrl-RS" i="1" baseline="30000">
                <a:latin typeface="Times New Roman" pitchFamily="18" charset="0"/>
                <a:cs typeface="Times New Roman" pitchFamily="18" charset="0"/>
              </a:rPr>
              <a:t>нас чини</a:t>
            </a:r>
          </a:p>
          <a:p>
            <a:pPr algn="r"/>
            <a:r>
              <a:rPr lang="sr-Cyrl-RS" i="1" baseline="30000">
                <a:latin typeface="Times New Roman" pitchFamily="18" charset="0"/>
                <a:cs typeface="Times New Roman" pitchFamily="18" charset="0"/>
              </a:rPr>
              <a:t>великима</a:t>
            </a:r>
            <a:endParaRPr lang="en-US" i="1" baseline="3000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C:\Users\Gejsher.GEISHA-PC\Desktop\logo klett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6070600"/>
            <a:ext cx="9461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\\ARHIVA\Klett-Arhiva\02_marketing\2013 MARKETING\Prezentacije\PREZENTACIJA - zadaci za strucnu tribunu 2014-15\Materijal za strucne tribine PPT\images\head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433048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03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275</Words>
  <Application>Microsoft Office PowerPoint</Application>
  <PresentationFormat>On-screen Show (4:3)</PresentationFormat>
  <Paragraphs>41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MingLiU</vt:lpstr>
      <vt:lpstr>Minion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Зашто уџбенички комплет Kletta?</dc:title>
  <dc:creator>Danijela Svetozarevic</dc:creator>
  <cp:lastModifiedBy>User</cp:lastModifiedBy>
  <cp:revision>31</cp:revision>
  <cp:lastPrinted>2013-11-26T10:05:18Z</cp:lastPrinted>
  <dcterms:created xsi:type="dcterms:W3CDTF">2013-11-22T14:37:53Z</dcterms:created>
  <dcterms:modified xsi:type="dcterms:W3CDTF">2025-08-13T18:44:41Z</dcterms:modified>
</cp:coreProperties>
</file>